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16"/>
  </p:handoutMasterIdLst>
  <p:sldIdLst>
    <p:sldId id="256" r:id="rId2"/>
    <p:sldId id="258" r:id="rId3"/>
    <p:sldId id="263" r:id="rId4"/>
    <p:sldId id="267" r:id="rId5"/>
    <p:sldId id="268" r:id="rId6"/>
    <p:sldId id="269" r:id="rId7"/>
    <p:sldId id="277" r:id="rId8"/>
    <p:sldId id="271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2019-05-21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및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Ch.7 </a:t>
            </a:r>
            <a:r>
              <a:rPr lang="ko-KR" altLang="en-US" dirty="0" smtClean="0"/>
              <a:t>산화환원반응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</a:t>
            </a:r>
            <a:r>
              <a:rPr lang="en-US" altLang="ko-KR" dirty="0" smtClean="0"/>
              <a:t>- </a:t>
            </a:r>
            <a:r>
              <a:rPr lang="en-US" altLang="ko-KR" dirty="0"/>
              <a:t>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r>
              <a:rPr lang="en-US" altLang="ko-KR" dirty="0" smtClean="0"/>
              <a:t>+ 4H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+ 4H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-18.85-4*56.687+201.32=-44.278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44.278/23.06=1.920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E=1.920-0.236pH</a:t>
            </a:r>
          </a:p>
          <a:p>
            <a:pPr lvl="2" latinLnBrk="0"/>
            <a:r>
              <a:rPr lang="en-US" altLang="ko-KR" dirty="0" smtClean="0"/>
              <a:t>Fe</a:t>
            </a:r>
            <a:r>
              <a:rPr lang="en-US" baseline="30000" dirty="0" smtClean="0"/>
              <a:t>3+ </a:t>
            </a:r>
            <a:r>
              <a:rPr lang="en-US" altLang="ko-KR" dirty="0" smtClean="0"/>
              <a:t>- </a:t>
            </a:r>
            <a:r>
              <a:rPr lang="en-US" dirty="0" smtClean="0"/>
              <a:t>FeOH</a:t>
            </a:r>
            <a:r>
              <a:rPr lang="en-US" baseline="30000" dirty="0" smtClean="0"/>
              <a:t>2+</a:t>
            </a:r>
            <a:endParaRPr lang="en-US" altLang="ko-KR" dirty="0"/>
          </a:p>
          <a:p>
            <a:pPr lvl="3" latinLnBrk="0"/>
            <a:r>
              <a:rPr lang="en-US" altLang="ko-KR" dirty="0" smtClean="0"/>
              <a:t>Fe</a:t>
            </a:r>
            <a:r>
              <a:rPr lang="en-US" baseline="30000" dirty="0" smtClean="0"/>
              <a:t>3+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 </a:t>
            </a:r>
            <a:r>
              <a:rPr lang="en-US" dirty="0" smtClean="0"/>
              <a:t>FeOH</a:t>
            </a:r>
            <a:r>
              <a:rPr lang="en-US" baseline="30000" dirty="0" smtClean="0"/>
              <a:t>2+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 smtClean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-54.83+1.12+56.687=2.977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 panose="05000000000000000000" pitchFamily="2" charset="2"/>
              </a:rPr>
              <a:t>]=1.364pH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pH=2.183</a:t>
            </a:r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954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/>
              <a:t>FeOH</a:t>
            </a:r>
            <a:r>
              <a:rPr lang="en-US" baseline="30000" dirty="0"/>
              <a:t>2+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endParaRPr lang="en-US" altLang="ko-KR" dirty="0"/>
          </a:p>
          <a:p>
            <a:pPr lvl="3" latinLnBrk="0"/>
            <a:r>
              <a:rPr lang="en-US" dirty="0"/>
              <a:t>FeOH</a:t>
            </a:r>
            <a:r>
              <a:rPr lang="en-US" baseline="30000" dirty="0"/>
              <a:t>2+ 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 </a:t>
            </a:r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+ 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 smtClean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-106.4+54.83+56.687=5.117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 panose="05000000000000000000" pitchFamily="2" charset="2"/>
              </a:rPr>
              <a:t>]=1.364pH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pH=3.751</a:t>
            </a:r>
          </a:p>
          <a:p>
            <a:pPr lvl="2" latinLnBrk="0"/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2</a:t>
            </a:r>
            <a:r>
              <a:rPr lang="en-US" baseline="30000" dirty="0"/>
              <a:t>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/>
              <a:t>+ 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-</a:t>
            </a:r>
            <a:r>
              <a:rPr lang="en-US" dirty="0" smtClean="0"/>
              <a:t>156.6+106.4+56.687=6.487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pH=4.756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907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 smtClean="0"/>
              <a:t>- </a:t>
            </a:r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3</a:t>
            </a:r>
            <a:r>
              <a:rPr lang="en-US" baseline="30000" dirty="0"/>
              <a:t>0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/>
              <a:t>Fe(OH)</a:t>
            </a:r>
            <a:r>
              <a:rPr lang="en-US" baseline="-25000" dirty="0"/>
              <a:t>4</a:t>
            </a:r>
            <a:r>
              <a:rPr lang="en-US" baseline="30000" dirty="0"/>
              <a:t>-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-201.32+156.6+56.687=11.967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pH=8.773</a:t>
            </a:r>
          </a:p>
          <a:p>
            <a:pPr lvl="2" latinLnBrk="0"/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r>
              <a:rPr lang="en-US" dirty="0" smtClean="0"/>
              <a:t>Fe</a:t>
            </a:r>
            <a:r>
              <a:rPr lang="en-US" baseline="30000" dirty="0" smtClean="0"/>
              <a:t>2+ </a:t>
            </a:r>
            <a:r>
              <a:rPr lang="en-US" altLang="ko-KR" dirty="0"/>
              <a:t>- </a:t>
            </a:r>
            <a:r>
              <a:rPr lang="en-US" dirty="0" err="1" smtClean="0"/>
              <a:t>FeOH</a:t>
            </a:r>
            <a:r>
              <a:rPr lang="en-US" baseline="30000" dirty="0" smtClean="0"/>
              <a:t>+ </a:t>
            </a:r>
            <a:endParaRPr lang="en-US" altLang="ko-KR" dirty="0"/>
          </a:p>
          <a:p>
            <a:pPr lvl="3" latinLnBrk="0"/>
            <a:r>
              <a:rPr lang="en-US" dirty="0"/>
              <a:t>Fe</a:t>
            </a:r>
            <a:r>
              <a:rPr lang="en-US" baseline="30000" dirty="0"/>
              <a:t>2+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dirty="0" err="1"/>
              <a:t>FeOH</a:t>
            </a:r>
            <a:r>
              <a:rPr lang="en-US" baseline="30000" dirty="0"/>
              <a:t>+ 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altLang="ko-KR" dirty="0"/>
              <a:t> </a:t>
            </a:r>
            <a:r>
              <a:rPr lang="en-US" altLang="ko-KR" baseline="30000" dirty="0"/>
              <a:t> 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-63.262+18.85+56.687=12.275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= -2.303*0.001987*298.15 log[</a:t>
            </a:r>
            <a:r>
              <a:rPr lang="en-US" altLang="ko-KR" dirty="0"/>
              <a:t>H</a:t>
            </a:r>
            <a:r>
              <a:rPr lang="en-US" baseline="30000" dirty="0"/>
              <a:t>+</a:t>
            </a:r>
            <a:r>
              <a:rPr lang="en-US" dirty="0">
                <a:sym typeface="Wingdings" panose="05000000000000000000" pitchFamily="2" charset="2"/>
              </a:rPr>
              <a:t>]=1.364pH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pH=8.999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8032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 </a:t>
            </a:r>
            <a:r>
              <a:rPr lang="en-US" altLang="ko-KR" dirty="0" smtClean="0"/>
              <a:t>-</a:t>
            </a:r>
            <a:r>
              <a:rPr lang="en-US" dirty="0"/>
              <a:t> </a:t>
            </a:r>
            <a:r>
              <a:rPr lang="en-US" dirty="0" err="1"/>
              <a:t>FeOH</a:t>
            </a:r>
            <a:r>
              <a:rPr lang="en-US" baseline="30000" dirty="0"/>
              <a:t>+</a:t>
            </a:r>
            <a:endParaRPr lang="en-US" altLang="ko-KR" dirty="0"/>
          </a:p>
          <a:p>
            <a:pPr lvl="3" latinLnBrk="0"/>
            <a:r>
              <a:rPr lang="en-US" dirty="0"/>
              <a:t>Fe(OH)</a:t>
            </a:r>
            <a:r>
              <a:rPr lang="en-US" baseline="-25000" dirty="0"/>
              <a:t>4</a:t>
            </a:r>
            <a:r>
              <a:rPr lang="en-US" baseline="30000" dirty="0"/>
              <a:t>- </a:t>
            </a:r>
            <a:r>
              <a:rPr lang="en-US" altLang="ko-KR" dirty="0" smtClean="0"/>
              <a:t>+ 3</a:t>
            </a:r>
            <a:r>
              <a:rPr lang="en-US" altLang="ko-KR" dirty="0"/>
              <a:t> H</a:t>
            </a:r>
            <a:r>
              <a:rPr lang="en-US" baseline="30000" dirty="0" smtClean="0"/>
              <a:t>+</a:t>
            </a:r>
            <a:r>
              <a:rPr lang="en-US" altLang="ko-KR" dirty="0"/>
              <a:t> + e</a:t>
            </a:r>
            <a:r>
              <a:rPr lang="en-US" altLang="ko-KR" baseline="30000" dirty="0"/>
              <a:t>- </a:t>
            </a:r>
            <a:r>
              <a:rPr lang="en-US" altLang="ko-KR" dirty="0" smtClean="0"/>
              <a:t>= </a:t>
            </a:r>
            <a:r>
              <a:rPr lang="en-US" dirty="0" err="1"/>
              <a:t>FeOH</a:t>
            </a:r>
            <a:r>
              <a:rPr lang="en-US" baseline="30000" dirty="0"/>
              <a:t>+ </a:t>
            </a:r>
            <a:r>
              <a:rPr lang="en-US" altLang="ko-KR" dirty="0" smtClean="0"/>
              <a:t>+ 3H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</a:t>
            </a:r>
            <a:r>
              <a:rPr lang="en-US" dirty="0" smtClean="0"/>
              <a:t>-63.262-3*56.687+201.32=-32.003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>
              <a:sym typeface="Wingdings" panose="05000000000000000000" pitchFamily="2" charset="2"/>
            </a:endParaRP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= </a:t>
            </a:r>
            <a:r>
              <a:rPr lang="en-US" dirty="0" smtClean="0">
                <a:sym typeface="Wingdings" panose="05000000000000000000" pitchFamily="2" charset="2"/>
              </a:rPr>
              <a:t>32.003/23.06=1.388 </a:t>
            </a:r>
            <a:r>
              <a:rPr lang="en-US" dirty="0">
                <a:sym typeface="Wingdings" panose="05000000000000000000" pitchFamily="2" charset="2"/>
              </a:rPr>
              <a:t>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E=1.388-0.177pH</a:t>
            </a:r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en-US" altLang="ko-KR" dirty="0">
              <a:sym typeface="Wingdings" panose="05000000000000000000" pitchFamily="2" charset="2"/>
            </a:endParaRPr>
          </a:p>
          <a:p>
            <a:pPr lvl="2" latinLnBrk="0"/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0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yy\Pictures\2014-06-02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982" y="0"/>
            <a:ext cx="52700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02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pPr latinLnBrk="0"/>
            <a:r>
              <a:rPr lang="ko-KR" altLang="en-US" b="1" dirty="0" err="1" smtClean="0"/>
              <a:t>산화수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Oxidation </a:t>
            </a:r>
            <a:r>
              <a:rPr lang="en-US" altLang="ko-KR" b="1" dirty="0" smtClean="0"/>
              <a:t>state: </a:t>
            </a:r>
            <a:r>
              <a:rPr lang="ko-KR" altLang="en-US" dirty="0" smtClean="0"/>
              <a:t>원자가 순수한 이온 결합을 한다고 </a:t>
            </a:r>
            <a:r>
              <a:rPr lang="ko-KR" altLang="en-US" dirty="0" smtClean="0"/>
              <a:t>가정할</a:t>
            </a:r>
            <a:r>
              <a:rPr lang="ko-KR" altLang="en-US" dirty="0" smtClean="0"/>
              <a:t> 때 그 원자의 전하</a:t>
            </a:r>
            <a:endParaRPr lang="en-US" altLang="ko-KR" dirty="0" smtClean="0"/>
          </a:p>
          <a:p>
            <a:pPr latinLnBrk="0"/>
            <a:r>
              <a:rPr lang="ko-KR" altLang="en-US" b="1" dirty="0" smtClean="0"/>
              <a:t>산화 </a:t>
            </a:r>
            <a:r>
              <a:rPr lang="en-US" altLang="ko-KR" b="1" dirty="0" smtClean="0"/>
              <a:t>Oxidation</a:t>
            </a:r>
            <a:r>
              <a:rPr lang="en-US" altLang="ko-KR" dirty="0" smtClean="0"/>
              <a:t>:  </a:t>
            </a:r>
            <a:r>
              <a:rPr lang="ko-KR" altLang="en-US" dirty="0" smtClean="0"/>
              <a:t>산화수가 증가하는 것</a:t>
            </a:r>
            <a:r>
              <a:rPr lang="en-US" altLang="ko-KR" dirty="0" smtClean="0"/>
              <a:t> </a:t>
            </a:r>
            <a:r>
              <a:rPr lang="en-US" altLang="ko-KR" dirty="0" smtClean="0"/>
              <a:t>(of an atom, molecule, or ion)</a:t>
            </a:r>
          </a:p>
          <a:p>
            <a:pPr latinLnBrk="0"/>
            <a:r>
              <a:rPr lang="ko-KR" altLang="en-US" b="1" dirty="0" smtClean="0"/>
              <a:t>환원 </a:t>
            </a:r>
            <a:r>
              <a:rPr lang="en-US" altLang="ko-KR" b="1" dirty="0" smtClean="0"/>
              <a:t>Reduction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산화수가 감소하는 것</a:t>
            </a:r>
            <a:endParaRPr lang="en-US" altLang="ko-KR" dirty="0" smtClean="0"/>
          </a:p>
          <a:p>
            <a:pPr latinLnBrk="0"/>
            <a:r>
              <a:rPr lang="ko-KR" altLang="en-US" b="1" dirty="0" smtClean="0"/>
              <a:t>산화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환원반응 </a:t>
            </a:r>
            <a:r>
              <a:rPr lang="en-US" altLang="ko-KR" b="1" dirty="0" smtClean="0"/>
              <a:t>Redox </a:t>
            </a:r>
            <a:r>
              <a:rPr lang="en-US" altLang="ko-KR" b="1" dirty="0" smtClean="0"/>
              <a:t>reactions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반응물간 전자를 주고 받으며 산화 환원되는 반응</a:t>
            </a:r>
            <a:endParaRPr lang="en-US" altLang="ko-KR" dirty="0" smtClean="0"/>
          </a:p>
          <a:p>
            <a:pPr lvl="1" latinLnBrk="0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ko-KR" altLang="en-US" dirty="0" smtClean="0"/>
                  <a:t>깁스자유에너지와 전기화학에너지 간의 관계</a:t>
                </a:r>
                <a:r>
                  <a:rPr lang="en-US" altLang="ko-KR" dirty="0" smtClean="0"/>
                  <a:t>:</a:t>
                </a: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𝑛𝐹𝐸</m:t>
                    </m:r>
                  </m:oMath>
                </a14:m>
                <a:r>
                  <a:rPr lang="en-US" altLang="ko-KR" dirty="0" smtClean="0"/>
                  <a:t>  					(1)</a:t>
                </a:r>
              </a:p>
              <a:p>
                <a:pPr lvl="1"/>
                <a:r>
                  <a:rPr lang="ko-KR" altLang="en-US" dirty="0" smtClean="0"/>
                  <a:t>위에서 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n</a:t>
                </a:r>
                <a:r>
                  <a:rPr lang="en-US" altLang="ko-KR" dirty="0"/>
                  <a:t>=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이동된 전자 수</a:t>
                </a:r>
                <a:r>
                  <a:rPr lang="en-US" altLang="ko-KR" dirty="0" smtClean="0"/>
                  <a:t>, </a:t>
                </a:r>
                <a:r>
                  <a:rPr lang="en-US" altLang="ko-KR" dirty="0" smtClean="0"/>
                  <a:t>F=Faraday constant (23.06kcal/</a:t>
                </a:r>
                <a:r>
                  <a:rPr lang="en-US" altLang="ko-KR" dirty="0" err="1" smtClean="0"/>
                  <a:t>Vmole</a:t>
                </a:r>
                <a:r>
                  <a:rPr lang="en-US" altLang="ko-KR" dirty="0" smtClean="0"/>
                  <a:t>), and E</a:t>
                </a:r>
                <a:r>
                  <a:rPr lang="en-US" altLang="ko-KR" dirty="0" smtClean="0"/>
                  <a:t>=</a:t>
                </a:r>
                <a:r>
                  <a:rPr lang="ko-KR" altLang="en-US" dirty="0" smtClean="0"/>
                  <a:t>전극전위 </a:t>
                </a:r>
                <a:r>
                  <a:rPr lang="en-US" altLang="ko-KR" dirty="0" smtClean="0"/>
                  <a:t>electrode </a:t>
                </a:r>
                <a:r>
                  <a:rPr lang="en-US" altLang="ko-KR" dirty="0" smtClean="0"/>
                  <a:t>potential</a:t>
                </a:r>
              </a:p>
              <a:p>
                <a:r>
                  <a:rPr lang="ko-KR" altLang="en-US" dirty="0" smtClean="0"/>
                  <a:t>질량 작용의 법칙으로부터</a:t>
                </a:r>
                <a:r>
                  <a:rPr lang="en-US" altLang="ko-KR" dirty="0" smtClean="0"/>
                  <a:t>,</a:t>
                </a: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𝐺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=∆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𝑅𝑇𝑙𝑛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ko-KR" dirty="0" smtClean="0"/>
                  <a:t>				(2)</a:t>
                </a:r>
              </a:p>
              <a:p>
                <a:pPr lvl="1"/>
                <a:r>
                  <a:rPr lang="ko-KR" altLang="en-US" dirty="0" smtClean="0"/>
                  <a:t>위에서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R</a:t>
                </a:r>
                <a:r>
                  <a:rPr lang="en-US" altLang="ko-KR" dirty="0" smtClean="0"/>
                  <a:t>=</a:t>
                </a:r>
                <a:r>
                  <a:rPr lang="ko-KR" altLang="en-US" dirty="0" smtClean="0"/>
                  <a:t>이상기체상수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(0.001987kcal/mole), T</a:t>
                </a:r>
                <a:r>
                  <a:rPr lang="en-US" altLang="ko-KR" dirty="0" smtClean="0"/>
                  <a:t>=</a:t>
                </a:r>
                <a:r>
                  <a:rPr lang="ko-KR" altLang="en-US" dirty="0" smtClean="0"/>
                  <a:t>절대온도</a:t>
                </a:r>
                <a:r>
                  <a:rPr lang="en-US" altLang="ko-KR" dirty="0" smtClean="0"/>
                  <a:t>, </a:t>
                </a:r>
                <a:r>
                  <a:rPr lang="en-US" altLang="ko-KR" dirty="0" smtClean="0"/>
                  <a:t>a</a:t>
                </a:r>
                <a:r>
                  <a:rPr lang="en-US" altLang="ko-KR" dirty="0" smtClean="0"/>
                  <a:t>=</a:t>
                </a:r>
                <a:r>
                  <a:rPr lang="ko-KR" altLang="en-US" dirty="0" smtClean="0"/>
                  <a:t>활동도 </a:t>
                </a:r>
                <a:r>
                  <a:rPr lang="en-US" altLang="ko-KR" dirty="0" smtClean="0"/>
                  <a:t>activity</a:t>
                </a:r>
                <a:r>
                  <a:rPr lang="en-US" altLang="ko-KR" dirty="0" smtClean="0"/>
                  <a:t>, and v</a:t>
                </a:r>
                <a:r>
                  <a:rPr lang="en-US" altLang="ko-KR" dirty="0" smtClean="0"/>
                  <a:t>=</a:t>
                </a:r>
                <a:r>
                  <a:rPr lang="ko-KR" altLang="en-US" dirty="0" smtClean="0"/>
                  <a:t>반응 계수 </a:t>
                </a:r>
                <a:r>
                  <a:rPr lang="en-US" altLang="ko-KR" dirty="0" smtClean="0"/>
                  <a:t>stoichiometric </a:t>
                </a:r>
                <a:r>
                  <a:rPr lang="en-US" altLang="ko-KR" dirty="0" smtClean="0"/>
                  <a:t>coefficient</a:t>
                </a:r>
              </a:p>
              <a:p>
                <a:r>
                  <a:rPr lang="en-US" altLang="ko-KR" dirty="0" smtClean="0"/>
                  <a:t>(</a:t>
                </a:r>
                <a:r>
                  <a:rPr lang="en-US" altLang="ko-KR" dirty="0" smtClean="0"/>
                  <a:t>1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식과 </a:t>
                </a:r>
                <a:r>
                  <a:rPr lang="en-US" altLang="ko-KR" dirty="0" smtClean="0"/>
                  <a:t>(</a:t>
                </a:r>
                <a:r>
                  <a:rPr lang="en-US" altLang="ko-KR" dirty="0" smtClean="0"/>
                  <a:t>2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식으로부터</a:t>
                </a: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ko-KR" i="1" dirty="0">
                            <a:latin typeface="Cambria Math"/>
                            <a:ea typeface="Cambria Math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𝑛𝐹</m:t>
                        </m:r>
                      </m:den>
                    </m:f>
                    <m:r>
                      <a:rPr lang="en-US" altLang="ko-KR" i="1">
                        <a:latin typeface="Cambria Math"/>
                        <a:ea typeface="Cambria Math"/>
                      </a:rPr>
                      <m:t>𝑙𝑛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  <m:r>
                      <a:rPr lang="en-US" altLang="ko-KR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ko-KR" dirty="0" smtClean="0">
                    <a:ea typeface="Cambria Math"/>
                  </a:rPr>
                  <a:t>(</a:t>
                </a:r>
                <a:r>
                  <a:rPr lang="en-US" altLang="ko-KR" dirty="0" smtClean="0">
                    <a:solidFill>
                      <a:srgbClr val="FF0000"/>
                    </a:solidFill>
                    <a:ea typeface="Cambria Math"/>
                  </a:rPr>
                  <a:t>Nernst Equation</a:t>
                </a:r>
                <a:r>
                  <a:rPr lang="en-US" altLang="ko-KR" dirty="0" smtClean="0">
                    <a:ea typeface="Cambria Math"/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  <m:r>
                      <a:rPr lang="en-US" altLang="ko-KR" i="1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0.0592</m:t>
                        </m:r>
                      </m:num>
                      <m:den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en-US" altLang="ko-KR" i="1">
                        <a:latin typeface="Cambria Math"/>
                        <a:ea typeface="Cambria Math"/>
                      </a:rPr>
                      <m:t>𝑙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𝑜𝑔</m:t>
                    </m:r>
                    <m:nary>
                      <m:naryPr>
                        <m:chr m:val="∏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𝑣𝑖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ko-KR" dirty="0" smtClean="0"/>
                  <a:t>  at 25C and 1bar</a:t>
                </a:r>
              </a:p>
              <a:p>
                <a:r>
                  <a:rPr lang="ko-KR" altLang="en-US" dirty="0" smtClean="0"/>
                  <a:t>간혹 </a:t>
                </a:r>
                <a:r>
                  <a:rPr lang="en-US" altLang="ko-KR" dirty="0" smtClean="0"/>
                  <a:t>E </a:t>
                </a:r>
                <a:r>
                  <a:rPr lang="ko-KR" altLang="en-US" dirty="0" smtClean="0"/>
                  <a:t>대신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pe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(-log[e</a:t>
                </a:r>
                <a:r>
                  <a:rPr lang="en-US" altLang="ko-KR" baseline="30000" dirty="0" smtClean="0"/>
                  <a:t>-</a:t>
                </a:r>
                <a:r>
                  <a:rPr lang="en-US" altLang="ko-KR" dirty="0" smtClean="0"/>
                  <a:t>])</a:t>
                </a:r>
                <a:r>
                  <a:rPr lang="ko-KR" altLang="en-US" dirty="0" smtClean="0"/>
                  <a:t>를 사용하기도 함</a:t>
                </a:r>
                <a:endParaRPr lang="en-US" altLang="ko-KR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  <a:blipFill rotWithShape="0">
                <a:blip r:embed="rId2"/>
                <a:stretch>
                  <a:fillRect l="-526" t="-2830" r="-977" b="-107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이론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중요성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안정한 </a:t>
            </a:r>
            <a:r>
              <a:rPr lang="ko-KR" altLang="en-US" dirty="0" err="1" smtClean="0"/>
              <a:t>산화환원종</a:t>
            </a:r>
            <a:r>
              <a:rPr lang="ko-KR" altLang="en-US" dirty="0" smtClean="0"/>
              <a:t> </a:t>
            </a:r>
            <a:r>
              <a:rPr lang="ko-KR" altLang="en-US" dirty="0" smtClean="0"/>
              <a:t>예측에 이용</a:t>
            </a:r>
            <a:endParaRPr lang="en-US" altLang="ko-KR" dirty="0"/>
          </a:p>
          <a:p>
            <a:r>
              <a:rPr lang="ko-KR" altLang="en-US" dirty="0" smtClean="0"/>
              <a:t>작성 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 안정 한계 계산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시스템 설정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화학종</a:t>
            </a:r>
            <a:r>
              <a:rPr lang="ko-KR" altLang="en-US" dirty="0" smtClean="0"/>
              <a:t> 간 산화환원 반응 완성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Nernst </a:t>
            </a:r>
            <a:r>
              <a:rPr lang="en-US" altLang="ko-KR" dirty="0" smtClean="0"/>
              <a:t>equation </a:t>
            </a:r>
            <a:r>
              <a:rPr lang="ko-KR" altLang="en-US" dirty="0" smtClean="0"/>
              <a:t>적용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각 반응에 대해 </a:t>
            </a:r>
            <a:r>
              <a:rPr lang="en-US" altLang="ko-KR" dirty="0" smtClean="0">
                <a:sym typeface="Wingdings" panose="05000000000000000000" pitchFamily="2" charset="2"/>
              </a:rPr>
              <a:t>pH</a:t>
            </a:r>
            <a:r>
              <a:rPr lang="ko-KR" altLang="en-US" dirty="0" smtClean="0">
                <a:sym typeface="Wingdings" panose="05000000000000000000" pitchFamily="2" charset="2"/>
              </a:rPr>
              <a:t>와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간의 관계식 획득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pH-E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식을 도시하고 각 </a:t>
            </a:r>
            <a:r>
              <a:rPr lang="ko-KR" altLang="en-US" dirty="0" err="1" smtClean="0">
                <a:sym typeface="Wingdings" panose="05000000000000000000" pitchFamily="2" charset="2"/>
              </a:rPr>
              <a:t>화학종의</a:t>
            </a:r>
            <a:r>
              <a:rPr lang="ko-KR" altLang="en-US" dirty="0" smtClean="0">
                <a:sym typeface="Wingdings" panose="05000000000000000000" pitchFamily="2" charset="2"/>
              </a:rPr>
              <a:t> 안정 영역을 표시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pH-E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</a:t>
            </a:r>
            <a:r>
              <a:rPr lang="ko-KR" altLang="en-US" dirty="0" smtClean="0"/>
              <a:t>도 </a:t>
            </a:r>
            <a:r>
              <a:rPr lang="en-US" altLang="ko-KR" dirty="0" smtClean="0"/>
              <a:t>(Diagram)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물의 안정 한계 </a:t>
            </a:r>
            <a:r>
              <a:rPr lang="en-US" altLang="ko-KR" dirty="0" smtClean="0"/>
              <a:t>Water </a:t>
            </a:r>
            <a:r>
              <a:rPr lang="en-US" altLang="ko-KR" dirty="0" smtClean="0"/>
              <a:t>stability limits</a:t>
            </a:r>
          </a:p>
          <a:p>
            <a:pPr lvl="1"/>
            <a:r>
              <a:rPr lang="ko-KR" altLang="en-US" dirty="0" smtClean="0"/>
              <a:t>상한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0.5O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+ 2H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+ 2e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 =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2"/>
            <a:r>
              <a:rPr lang="en-US" altLang="ko-KR" dirty="0" smtClean="0"/>
              <a:t>E=</a:t>
            </a:r>
            <a:r>
              <a:rPr lang="en-US" altLang="ko-KR" dirty="0" err="1" smtClean="0"/>
              <a:t>E</a:t>
            </a:r>
            <a:r>
              <a:rPr lang="en-US" altLang="ko-KR" baseline="30000" dirty="0" err="1" smtClean="0"/>
              <a:t>o</a:t>
            </a:r>
            <a:r>
              <a:rPr lang="en-US" altLang="ko-KR" dirty="0" smtClean="0"/>
              <a:t> + 0.059/2 log [H+]2P</a:t>
            </a:r>
            <a:r>
              <a:rPr lang="en-US" altLang="ko-KR" baseline="-25000" dirty="0" smtClean="0"/>
              <a:t>o2</a:t>
            </a:r>
            <a:r>
              <a:rPr lang="en-US" altLang="ko-KR" baseline="30000" dirty="0" smtClean="0"/>
              <a:t>0.5</a:t>
            </a:r>
          </a:p>
          <a:p>
            <a:pPr lvl="2"/>
            <a:r>
              <a:rPr lang="en-US" altLang="ko-KR" dirty="0"/>
              <a:t>E=1.23-0.059pH (</a:t>
            </a:r>
            <a:r>
              <a:rPr lang="en-US" altLang="ko-KR" dirty="0" smtClean="0"/>
              <a:t>P</a:t>
            </a:r>
            <a:r>
              <a:rPr lang="en-US" altLang="ko-KR" baseline="-25000" dirty="0" smtClean="0"/>
              <a:t>o2</a:t>
            </a:r>
            <a:r>
              <a:rPr lang="en-US" altLang="ko-KR" dirty="0" smtClean="0"/>
              <a:t>=1 </a:t>
            </a:r>
            <a:r>
              <a:rPr lang="en-US" altLang="ko-KR" dirty="0" err="1" smtClean="0"/>
              <a:t>atm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하한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2H</a:t>
            </a:r>
            <a:r>
              <a:rPr lang="en-US" altLang="ko-KR" baseline="30000" dirty="0"/>
              <a:t> +</a:t>
            </a:r>
            <a:r>
              <a:rPr lang="en-US" altLang="ko-KR" dirty="0" smtClean="0"/>
              <a:t> + 2e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 = H2</a:t>
            </a:r>
          </a:p>
          <a:p>
            <a:pPr lvl="2"/>
            <a:r>
              <a:rPr lang="en-US" altLang="ko-KR" dirty="0"/>
              <a:t>E=</a:t>
            </a:r>
            <a:r>
              <a:rPr lang="en-US" altLang="ko-KR" dirty="0" err="1"/>
              <a:t>E</a:t>
            </a:r>
            <a:r>
              <a:rPr lang="en-US" altLang="ko-KR" baseline="30000" dirty="0" err="1"/>
              <a:t>o</a:t>
            </a:r>
            <a:r>
              <a:rPr lang="en-US" altLang="ko-KR" dirty="0"/>
              <a:t> + 0.059/2 log [H+]</a:t>
            </a:r>
            <a:r>
              <a:rPr lang="en-US" altLang="ko-KR" dirty="0" smtClean="0"/>
              <a:t>2/P</a:t>
            </a:r>
            <a:r>
              <a:rPr lang="en-US" altLang="ko-KR" baseline="-25000" dirty="0" smtClean="0"/>
              <a:t>H2</a:t>
            </a:r>
            <a:endParaRPr lang="en-US" altLang="ko-KR" baseline="30000" dirty="0"/>
          </a:p>
          <a:p>
            <a:pPr lvl="2"/>
            <a:r>
              <a:rPr lang="en-US" altLang="ko-KR" dirty="0" smtClean="0"/>
              <a:t>E=-0.059pH </a:t>
            </a:r>
            <a:r>
              <a:rPr lang="en-US" altLang="ko-KR" dirty="0"/>
              <a:t>(</a:t>
            </a:r>
            <a:r>
              <a:rPr lang="en-US" altLang="ko-KR" dirty="0" smtClean="0"/>
              <a:t>P</a:t>
            </a:r>
            <a:r>
              <a:rPr lang="en-US" altLang="ko-KR" baseline="-25000" dirty="0" smtClean="0"/>
              <a:t>H2</a:t>
            </a:r>
            <a:r>
              <a:rPr lang="en-US" altLang="ko-KR" dirty="0" smtClean="0"/>
              <a:t>=1 </a:t>
            </a:r>
            <a:r>
              <a:rPr lang="en-US" altLang="ko-KR" dirty="0" err="1"/>
              <a:t>atm</a:t>
            </a:r>
            <a:r>
              <a:rPr lang="en-US" altLang="ko-KR" dirty="0"/>
              <a:t>)</a:t>
            </a:r>
          </a:p>
          <a:p>
            <a:pPr lvl="2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6021288"/>
            <a:ext cx="619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http://www.kgs.ku.edu/Publications/Bulletins/239/Macpherson/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2862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023" y="188640"/>
            <a:ext cx="428625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4932040" y="4365104"/>
            <a:ext cx="4102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Outlined area shows the region delineated by Bass </a:t>
            </a:r>
            <a:r>
              <a:rPr lang="en-US" sz="1200" dirty="0" err="1"/>
              <a:t>Becking</a:t>
            </a:r>
            <a:r>
              <a:rPr lang="en-US" sz="1200" dirty="0"/>
              <a:t> et al. (1960) for a large number of measurements of natural waters. Small circles are ground-water samples (from Fish, 1993).</a:t>
            </a:r>
          </a:p>
        </p:txBody>
      </p:sp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340768"/>
            <a:ext cx="8109857" cy="4525963"/>
          </a:xfrm>
        </p:spPr>
        <p:txBody>
          <a:bodyPr/>
          <a:lstStyle/>
          <a:p>
            <a:r>
              <a:rPr lang="en-US" altLang="ko-KR" dirty="0" smtClean="0"/>
              <a:t>Fe-O-H system</a:t>
            </a:r>
          </a:p>
          <a:p>
            <a:pPr lvl="1"/>
            <a:r>
              <a:rPr lang="ko-KR" altLang="en-US" dirty="0" smtClean="0"/>
              <a:t>가능한 </a:t>
            </a:r>
            <a:r>
              <a:rPr lang="ko-KR" altLang="en-US" dirty="0" err="1" smtClean="0"/>
              <a:t>화학종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Fe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, Fe</a:t>
            </a:r>
            <a:r>
              <a:rPr lang="en-US" altLang="ko-KR" baseline="30000" dirty="0" smtClean="0"/>
              <a:t>3+</a:t>
            </a:r>
            <a:r>
              <a:rPr lang="en-US" altLang="ko-KR" dirty="0" smtClean="0"/>
              <a:t>, </a:t>
            </a:r>
            <a:r>
              <a:rPr lang="en-US" dirty="0" err="1"/>
              <a:t>FeOH</a:t>
            </a:r>
            <a:r>
              <a:rPr lang="en-US" baseline="30000" dirty="0" smtClean="0"/>
              <a:t>+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altLang="ko-KR" dirty="0" smtClean="0"/>
              <a:t>FeOH</a:t>
            </a:r>
            <a:r>
              <a:rPr lang="en-US" altLang="ko-KR" baseline="30000" dirty="0" smtClean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2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0</a:t>
            </a:r>
            <a:r>
              <a:rPr lang="en-US" altLang="ko-KR" dirty="0" smtClean="0"/>
              <a:t>, Fe(OH)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, (</a:t>
            </a:r>
            <a:r>
              <a:rPr lang="en-US" altLang="ko-KR" dirty="0" err="1" smtClean="0"/>
              <a:t>FeOOH</a:t>
            </a:r>
            <a:r>
              <a:rPr lang="en-US" altLang="ko-KR" dirty="0" smtClean="0"/>
              <a:t>(am), Fe(OH)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자료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225846"/>
              </p:ext>
            </p:extLst>
          </p:nvPr>
        </p:nvGraphicFramePr>
        <p:xfrm>
          <a:off x="3131840" y="3356992"/>
          <a:ext cx="501588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940"/>
                <a:gridCol w="2507940"/>
              </a:tblGrid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 smtClean="0">
                          <a:latin typeface="+mn-lt"/>
                        </a:rPr>
                        <a:t>G</a:t>
                      </a:r>
                      <a:r>
                        <a:rPr lang="en-US" baseline="30000" dirty="0" err="1" smtClean="0">
                          <a:latin typeface="+mn-lt"/>
                        </a:rPr>
                        <a:t>o</a:t>
                      </a:r>
                      <a:r>
                        <a:rPr lang="en-US" baseline="-25000" dirty="0" err="1" smtClean="0">
                          <a:latin typeface="+mn-lt"/>
                        </a:rPr>
                        <a:t>f</a:t>
                      </a:r>
                      <a:r>
                        <a:rPr lang="en-US" dirty="0" smtClean="0">
                          <a:latin typeface="+mn-lt"/>
                        </a:rPr>
                        <a:t> at 298K &amp; 1bar</a:t>
                      </a:r>
                      <a:endParaRPr lang="en-US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</a:t>
                      </a:r>
                      <a:r>
                        <a:rPr lang="en-US" baseline="30000" dirty="0" smtClean="0"/>
                        <a:t>2+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-18.85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</a:t>
                      </a:r>
                      <a:r>
                        <a:rPr lang="en-US" baseline="30000" dirty="0" smtClean="0"/>
                        <a:t>3+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-1.12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FeOH</a:t>
                      </a:r>
                      <a:r>
                        <a:rPr lang="en-US" baseline="30000" dirty="0" smtClean="0"/>
                        <a:t>2+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-54.83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30000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-106.4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-156.6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Fe(OH)</a:t>
                      </a:r>
                      <a:r>
                        <a:rPr lang="en-US" baseline="-25000" dirty="0" smtClean="0"/>
                        <a:t>4</a:t>
                      </a:r>
                      <a:r>
                        <a:rPr lang="en-US" baseline="30000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-201.32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FeOH</a:t>
                      </a:r>
                      <a:r>
                        <a:rPr lang="en-US" baseline="30000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-63.262</a:t>
                      </a:r>
                      <a:endParaRPr lang="en-US" dirty="0"/>
                    </a:p>
                  </a:txBody>
                  <a:tcPr/>
                </a:tc>
              </a:tr>
              <a:tr h="305132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-56.687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84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latinLnBrk="0"/>
            <a:r>
              <a:rPr lang="ko-KR" altLang="en-US" dirty="0" smtClean="0"/>
              <a:t>산화환원 반응</a:t>
            </a:r>
            <a:endParaRPr lang="en-US" altLang="ko-KR" dirty="0" smtClean="0"/>
          </a:p>
          <a:p>
            <a:pPr lvl="2" latinLnBrk="0"/>
            <a:r>
              <a:rPr lang="en-US" altLang="ko-KR" dirty="0" smtClean="0"/>
              <a:t>Fe</a:t>
            </a:r>
            <a:r>
              <a:rPr lang="en-US" baseline="30000" dirty="0" smtClean="0"/>
              <a:t>3</a:t>
            </a:r>
            <a:r>
              <a:rPr lang="en-US" baseline="30000" dirty="0" smtClean="0"/>
              <a:t>+</a:t>
            </a:r>
            <a:r>
              <a:rPr lang="en-US" altLang="ko-KR" dirty="0" smtClean="0"/>
              <a:t> - Fe</a:t>
            </a:r>
            <a:r>
              <a:rPr lang="en-US" baseline="30000" dirty="0" smtClean="0"/>
              <a:t>2+</a:t>
            </a:r>
          </a:p>
          <a:p>
            <a:pPr lvl="3" latinLnBrk="0"/>
            <a:r>
              <a:rPr lang="en-US" altLang="ko-KR" dirty="0"/>
              <a:t>Fe</a:t>
            </a:r>
            <a:r>
              <a:rPr lang="en-US" baseline="30000" dirty="0"/>
              <a:t>3+ </a:t>
            </a:r>
            <a:r>
              <a:rPr lang="en-US" baseline="30000" dirty="0" smtClean="0"/>
              <a:t> </a:t>
            </a:r>
            <a:r>
              <a:rPr lang="en-US" altLang="ko-KR" dirty="0" smtClean="0"/>
              <a:t>+ e</a:t>
            </a:r>
            <a:r>
              <a:rPr lang="en-US" altLang="ko-KR" baseline="30000" dirty="0" smtClean="0"/>
              <a:t>- </a:t>
            </a:r>
            <a:r>
              <a:rPr lang="en-US" altLang="ko-KR" dirty="0"/>
              <a:t>= Fe</a:t>
            </a:r>
            <a:r>
              <a:rPr lang="en-US" baseline="30000" dirty="0"/>
              <a:t>2+ </a:t>
            </a:r>
            <a:r>
              <a:rPr lang="en-US" baseline="30000" dirty="0" smtClean="0"/>
              <a:t> </a:t>
            </a:r>
            <a:r>
              <a:rPr lang="en-US" altLang="ko-KR" dirty="0" smtClean="0"/>
              <a:t>b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-18.85+1.12=-17.73 (kcal/mole)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</a:p>
          <a:p>
            <a:pPr lvl="3" latinLnBrk="0"/>
            <a:r>
              <a:rPr lang="en-US" dirty="0" err="1" smtClean="0">
                <a:sym typeface="Wingdings" panose="05000000000000000000" pitchFamily="2" charset="2"/>
              </a:rPr>
              <a:t>E</a:t>
            </a:r>
            <a:r>
              <a:rPr lang="en-US" baseline="30000" dirty="0" err="1" smtClean="0"/>
              <a:t>o</a:t>
            </a:r>
            <a:r>
              <a:rPr lang="en-US" dirty="0" smtClean="0">
                <a:sym typeface="Wingdings" panose="05000000000000000000" pitchFamily="2" charset="2"/>
              </a:rPr>
              <a:t> = 17.73/23.06=0.769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E=0.769-0.059log([</a:t>
            </a:r>
            <a:r>
              <a:rPr lang="en-US" altLang="ko-KR" dirty="0"/>
              <a:t>Fe</a:t>
            </a:r>
            <a:r>
              <a:rPr lang="en-US" baseline="30000" dirty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]</a:t>
            </a:r>
            <a:r>
              <a:rPr lang="en-US" altLang="ko-KR" dirty="0" smtClean="0">
                <a:sym typeface="Wingdings" panose="05000000000000000000" pitchFamily="2" charset="2"/>
              </a:rPr>
              <a:t>/[</a:t>
            </a:r>
            <a:r>
              <a:rPr lang="en-US" altLang="ko-KR" dirty="0"/>
              <a:t>Fe</a:t>
            </a:r>
            <a:r>
              <a:rPr lang="en-US" baseline="30000" dirty="0"/>
              <a:t>3</a:t>
            </a:r>
            <a:r>
              <a:rPr lang="en-US" baseline="30000" dirty="0" smtClean="0"/>
              <a:t>+</a:t>
            </a:r>
            <a:r>
              <a:rPr lang="en-US" altLang="ko-KR" dirty="0" smtClean="0">
                <a:sym typeface="Wingdings" panose="05000000000000000000" pitchFamily="2" charset="2"/>
              </a:rPr>
              <a:t>])=0.769</a:t>
            </a:r>
          </a:p>
          <a:p>
            <a:pPr lvl="2" latinLnBrk="0"/>
            <a:r>
              <a:rPr lang="en-US" dirty="0"/>
              <a:t>FeOH</a:t>
            </a:r>
            <a:r>
              <a:rPr lang="en-US" baseline="30000" dirty="0"/>
              <a:t>2</a:t>
            </a:r>
            <a:r>
              <a:rPr lang="en-US" baseline="30000" dirty="0" smtClean="0"/>
              <a:t>+</a:t>
            </a:r>
            <a:r>
              <a:rPr lang="en-US" altLang="ko-KR" dirty="0"/>
              <a:t>- 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/>
              <a:t>FeOH</a:t>
            </a:r>
            <a:r>
              <a:rPr lang="en-US" baseline="30000" dirty="0"/>
              <a:t>2</a:t>
            </a:r>
            <a:r>
              <a:rPr lang="en-US" baseline="30000" dirty="0" smtClean="0"/>
              <a:t>+ </a:t>
            </a:r>
            <a:r>
              <a:rPr lang="en-US" altLang="ko-KR" dirty="0" smtClean="0"/>
              <a:t>+ 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-18.85-56.687+54.83=-20.707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20.707/23.06=0.898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E=0.898-0.059pH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452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r>
              <a:rPr lang="en-US" altLang="ko-KR" dirty="0"/>
              <a:t>- Fe</a:t>
            </a:r>
            <a:r>
              <a:rPr lang="en-US" baseline="30000" dirty="0"/>
              <a:t>2+</a:t>
            </a:r>
            <a:endParaRPr lang="en-US" altLang="ko-KR" dirty="0" smtClean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 </a:t>
            </a:r>
            <a:r>
              <a:rPr lang="en-US" altLang="ko-KR" dirty="0" smtClean="0"/>
              <a:t>+ 2H</a:t>
            </a:r>
            <a:r>
              <a:rPr lang="en-US" baseline="30000" dirty="0"/>
              <a:t>+</a:t>
            </a:r>
            <a:r>
              <a:rPr lang="en-US" altLang="ko-KR" dirty="0" smtClean="0"/>
              <a:t> + </a:t>
            </a:r>
            <a:r>
              <a:rPr lang="en-US" altLang="ko-KR" dirty="0"/>
              <a:t>e</a:t>
            </a:r>
            <a:r>
              <a:rPr lang="en-US" altLang="ko-KR" baseline="30000" dirty="0"/>
              <a:t>- 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= Fe</a:t>
            </a:r>
            <a:r>
              <a:rPr lang="en-US" baseline="30000" dirty="0" smtClean="0"/>
              <a:t>2+</a:t>
            </a:r>
            <a:r>
              <a:rPr lang="en-US" altLang="ko-KR" dirty="0" smtClean="0"/>
              <a:t> + 2H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dirty="0" smtClean="0"/>
              <a:t>= -18.85-2*56.687+106.4=-25.824 </a:t>
            </a:r>
            <a:r>
              <a:rPr lang="en-US" dirty="0"/>
              <a:t>(kcal/mole)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= 25.824/23.06=1.120 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E=1.120-0.118pH</a:t>
            </a:r>
          </a:p>
          <a:p>
            <a:pPr lvl="2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</a:t>
            </a:r>
            <a:r>
              <a:rPr lang="en-US" altLang="ko-KR" dirty="0" smtClean="0"/>
              <a:t>- </a:t>
            </a:r>
            <a:r>
              <a:rPr lang="en-US" altLang="ko-KR" dirty="0"/>
              <a:t>Fe</a:t>
            </a:r>
            <a:r>
              <a:rPr lang="en-US" baseline="30000" dirty="0"/>
              <a:t>2+</a:t>
            </a:r>
            <a:endParaRPr lang="en-US" altLang="ko-KR" dirty="0"/>
          </a:p>
          <a:p>
            <a:pPr lvl="3" latinLnBrk="0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0 </a:t>
            </a:r>
            <a:r>
              <a:rPr lang="en-US" altLang="ko-KR" dirty="0"/>
              <a:t>+ </a:t>
            </a:r>
            <a:r>
              <a:rPr lang="en-US" altLang="ko-KR" dirty="0" smtClean="0"/>
              <a:t>3H</a:t>
            </a:r>
            <a:r>
              <a:rPr lang="en-US" baseline="30000" dirty="0"/>
              <a:t>+</a:t>
            </a:r>
            <a:r>
              <a:rPr lang="en-US" altLang="ko-KR" dirty="0"/>
              <a:t> + e</a:t>
            </a:r>
            <a:r>
              <a:rPr lang="en-US" altLang="ko-KR" baseline="30000" dirty="0"/>
              <a:t>-  </a:t>
            </a:r>
            <a:r>
              <a:rPr lang="en-US" altLang="ko-KR" dirty="0"/>
              <a:t>= Fe</a:t>
            </a:r>
            <a:r>
              <a:rPr lang="en-US" baseline="30000" dirty="0"/>
              <a:t>2+</a:t>
            </a:r>
            <a:r>
              <a:rPr lang="en-US" altLang="ko-KR" dirty="0"/>
              <a:t> + </a:t>
            </a:r>
            <a:r>
              <a:rPr lang="en-US" altLang="ko-KR" dirty="0" smtClean="0"/>
              <a:t>3H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endParaRPr lang="en-US" altLang="ko-KR" dirty="0"/>
          </a:p>
          <a:p>
            <a:pPr lvl="3" latinLnBrk="0"/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G</a:t>
            </a:r>
            <a:r>
              <a:rPr lang="en-US" baseline="30000" dirty="0" err="1"/>
              <a:t>o</a:t>
            </a:r>
            <a:r>
              <a:rPr lang="en-US" baseline="-25000" dirty="0" err="1"/>
              <a:t>f</a:t>
            </a:r>
            <a:r>
              <a:rPr lang="en-US" dirty="0"/>
              <a:t> = -</a:t>
            </a:r>
            <a:r>
              <a:rPr lang="en-US" dirty="0" smtClean="0"/>
              <a:t>18.85-3*56.687+156.6=-32.311 </a:t>
            </a:r>
            <a:r>
              <a:rPr lang="en-US" dirty="0"/>
              <a:t>(kcal/mole) </a:t>
            </a:r>
            <a:r>
              <a:rPr lang="en-US" dirty="0">
                <a:sym typeface="Wingdings" panose="05000000000000000000" pitchFamily="2" charset="2"/>
              </a:rPr>
              <a:t></a:t>
            </a:r>
          </a:p>
          <a:p>
            <a:pPr lvl="3" latinLnBrk="0"/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baseline="30000" dirty="0" err="1"/>
              <a:t>o</a:t>
            </a:r>
            <a:r>
              <a:rPr lang="en-US" dirty="0">
                <a:sym typeface="Wingdings" panose="05000000000000000000" pitchFamily="2" charset="2"/>
              </a:rPr>
              <a:t> = </a:t>
            </a:r>
            <a:r>
              <a:rPr lang="en-US" dirty="0" smtClean="0">
                <a:sym typeface="Wingdings" panose="05000000000000000000" pitchFamily="2" charset="2"/>
              </a:rPr>
              <a:t>32.311/23.06=1.401 </a:t>
            </a:r>
            <a:r>
              <a:rPr lang="en-US" dirty="0">
                <a:sym typeface="Wingdings" panose="05000000000000000000" pitchFamily="2" charset="2"/>
              </a:rPr>
              <a:t>(V)</a:t>
            </a:r>
          </a:p>
          <a:p>
            <a:pPr lvl="3" latinLnBrk="0"/>
            <a:r>
              <a:rPr lang="en-US" altLang="ko-KR" dirty="0" smtClean="0">
                <a:sym typeface="Wingdings" panose="05000000000000000000" pitchFamily="2" charset="2"/>
              </a:rPr>
              <a:t>E=1.401-0.177pH</a:t>
            </a:r>
            <a:endParaRPr lang="ko-KR" altLang="en-US" dirty="0"/>
          </a:p>
          <a:p>
            <a:pPr lvl="2" latinLnBrk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13120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3008</TotalTime>
  <Words>602</Words>
  <Application>Microsoft Office PowerPoint</Application>
  <PresentationFormat>화면 슬라이드 쇼(4:3)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2" baseType="lpstr">
      <vt:lpstr>맑은 고딕</vt:lpstr>
      <vt:lpstr>Arial</vt:lpstr>
      <vt:lpstr>Cambria Math</vt:lpstr>
      <vt:lpstr>Corbel</vt:lpstr>
      <vt:lpstr>Symbol</vt:lpstr>
      <vt:lpstr>Wingdings</vt:lpstr>
      <vt:lpstr>Wingdings 2</vt:lpstr>
      <vt:lpstr>New_Education03</vt:lpstr>
      <vt:lpstr>저온지구시스템화학 및 실험 Ch.7 산화환원반응</vt:lpstr>
      <vt:lpstr>1. 정의</vt:lpstr>
      <vt:lpstr>2. 이론</vt:lpstr>
      <vt:lpstr>3. pH-EH 도 (Diagram)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Windows User</cp:lastModifiedBy>
  <cp:revision>98</cp:revision>
  <cp:lastPrinted>2013-12-10T02:08:28Z</cp:lastPrinted>
  <dcterms:created xsi:type="dcterms:W3CDTF">2011-08-29T07:49:50Z</dcterms:created>
  <dcterms:modified xsi:type="dcterms:W3CDTF">2019-05-20T22:58:47Z</dcterms:modified>
</cp:coreProperties>
</file>